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7" r:id="rId2"/>
    <p:sldId id="265" r:id="rId3"/>
    <p:sldId id="266" r:id="rId4"/>
    <p:sldId id="272" r:id="rId5"/>
    <p:sldId id="268" r:id="rId6"/>
    <p:sldId id="270" r:id="rId7"/>
    <p:sldId id="271"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22" d="100"/>
          <a:sy n="122" d="100"/>
        </p:scale>
        <p:origin x="96" y="180"/>
      </p:cViewPr>
      <p:guideLst/>
    </p:cSldViewPr>
  </p:slideViewPr>
  <p:notesTextViewPr>
    <p:cViewPr>
      <p:scale>
        <a:sx n="1" d="1"/>
        <a:sy n="1" d="1"/>
      </p:scale>
      <p:origin x="0" y="0"/>
    </p:cViewPr>
  </p:notesTextViewPr>
  <p:notesViewPr>
    <p:cSldViewPr>
      <p:cViewPr varScale="1">
        <p:scale>
          <a:sx n="95" d="100"/>
          <a:sy n="95" d="100"/>
        </p:scale>
        <p:origin x="69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8DE8356-FFDA-4E74-B804-79023C7DD259}" type="datetimeFigureOut">
              <a:rPr lang="en-US" smtClean="0"/>
              <a:t>4/1/2022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CB32D8-F2D2-4D01-80A9-88F3B128AE75}" type="slidenum">
              <a:rPr lang="en-US" smtClean="0"/>
              <a:t>‹#›</a:t>
            </a:fld>
            <a:endParaRPr lang="en-US"/>
          </a:p>
        </p:txBody>
      </p:sp>
    </p:spTree>
    <p:extLst>
      <p:ext uri="{BB962C8B-B14F-4D97-AF65-F5344CB8AC3E}">
        <p14:creationId xmlns:p14="http://schemas.microsoft.com/office/powerpoint/2010/main" val="2190847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DDCE7-616C-4285-A468-7301F171BC93}" type="datetimeFigureOut">
              <a:rPr lang="en-US" smtClean="0"/>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1D8F7-2BDD-4C56-98AF-2E212EF349F3}" type="slidenum">
              <a:rPr lang="en-US" smtClean="0"/>
              <a:t>‹#›</a:t>
            </a:fld>
            <a:endParaRPr lang="en-US"/>
          </a:p>
        </p:txBody>
      </p:sp>
    </p:spTree>
    <p:extLst>
      <p:ext uri="{BB962C8B-B14F-4D97-AF65-F5344CB8AC3E}">
        <p14:creationId xmlns:p14="http://schemas.microsoft.com/office/powerpoint/2010/main" val="2107619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38800" y="304801"/>
            <a:ext cx="5486400" cy="2514599"/>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5638800" y="2895600"/>
            <a:ext cx="5486400" cy="914400"/>
          </a:xfrm>
        </p:spPr>
        <p:txBody>
          <a:bodyPr/>
          <a:lstStyle>
            <a:lvl1pPr marL="0" indent="0" algn="l">
              <a:spcBef>
                <a:spcPts val="1200"/>
              </a:spcBef>
              <a:buNone/>
              <a:defRPr sz="2400">
                <a:solidFill>
                  <a:schemeClr val="bg2">
                    <a:lumMod val="25000"/>
                    <a:lumOff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20533759"/>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4/1/2022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174512682"/>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365125"/>
            <a:ext cx="1828800" cy="5654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65125"/>
            <a:ext cx="8001000" cy="56546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4/1/2022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47379043"/>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4/1/2022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273009754"/>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450" y="1676401"/>
            <a:ext cx="10058400" cy="175260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0450" y="3581400"/>
            <a:ext cx="10058400" cy="1143000"/>
          </a:xfrm>
        </p:spPr>
        <p:txBody>
          <a:bodyPr/>
          <a:lstStyle>
            <a:lvl1pPr marL="0" indent="0">
              <a:spcBef>
                <a:spcPts val="1200"/>
              </a:spcBef>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62EC29-B8C5-4C7A-B6DA-418494D5CB21}" type="datetimeFigureOut">
              <a:rPr lang="en-US" smtClean="0"/>
              <a:t>4/1/2022</a:t>
            </a:fld>
            <a:endParaRPr lang="en-US"/>
          </a:p>
        </p:txBody>
      </p:sp>
      <p:sp>
        <p:nvSpPr>
          <p:cNvPr id="6" name="Slide Number Placeholder 5"/>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415665522"/>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1"/>
            <a:ext cx="484632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78880" y="1676401"/>
            <a:ext cx="4846320" cy="43434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62EC29-B8C5-4C7A-B6DA-418494D5CB21}" type="datetimeFigureOut">
              <a:rPr lang="en-US" smtClean="0"/>
              <a:t>4/1/2022</a:t>
            </a:fld>
            <a:endParaRPr lang="en-US"/>
          </a:p>
        </p:txBody>
      </p:sp>
      <p:sp>
        <p:nvSpPr>
          <p:cNvPr id="7" name="Slide Number Placeholder 6"/>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390256915"/>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6800" y="2505075"/>
            <a:ext cx="4846320" cy="3514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78880" y="1681163"/>
            <a:ext cx="4846320" cy="823912"/>
          </a:xfrm>
        </p:spPr>
        <p:txBody>
          <a:bodyPr anchor="ctr"/>
          <a:lstStyle>
            <a:lvl1pPr marL="0" indent="0">
              <a:buNone/>
              <a:defRPr sz="2400" b="0">
                <a:solidFill>
                  <a:schemeClr val="bg2">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78880" y="2505075"/>
            <a:ext cx="4846320" cy="35147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62EC29-B8C5-4C7A-B6DA-418494D5CB21}" type="datetimeFigureOut">
              <a:rPr lang="en-US" smtClean="0"/>
              <a:t>4/1/2022</a:t>
            </a:fld>
            <a:endParaRPr lang="en-US"/>
          </a:p>
        </p:txBody>
      </p:sp>
      <p:sp>
        <p:nvSpPr>
          <p:cNvPr id="9" name="Slide Number Placeholder 8"/>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692426237"/>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62EC29-B8C5-4C7A-B6DA-418494D5CB21}" type="datetimeFigureOut">
              <a:rPr lang="en-US" smtClean="0"/>
              <a:t>4/1/2022</a:t>
            </a:fld>
            <a:endParaRPr lang="en-US"/>
          </a:p>
        </p:txBody>
      </p:sp>
      <p:sp>
        <p:nvSpPr>
          <p:cNvPr id="5" name="Slide Number Placeholder 4"/>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3810930448"/>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3762EC29-B8C5-4C7A-B6DA-418494D5CB21}" type="datetimeFigureOut">
              <a:rPr lang="en-US" smtClean="0"/>
              <a:t>4/1/2022</a:t>
            </a:fld>
            <a:endParaRPr lang="en-US"/>
          </a:p>
        </p:txBody>
      </p:sp>
      <p:sp>
        <p:nvSpPr>
          <p:cNvPr id="4" name="Slide Number Placeholder 3"/>
          <p:cNvSpPr>
            <a:spLocks noGrp="1"/>
          </p:cNvSpPr>
          <p:nvPr>
            <p:ph type="sldNum" sz="quarter" idx="12"/>
          </p:nvPr>
        </p:nvSpPr>
        <p:spPr/>
        <p:txBody>
          <a:bodyPr/>
          <a:lstStyle/>
          <a:p>
            <a:fld id="{F9043838-BFF5-400C-B067-3DF4A5F395D6}" type="slidenum">
              <a:rPr lang="en-US" smtClean="0"/>
              <a:t>‹#›</a:t>
            </a:fld>
            <a:endParaRPr lang="en-US"/>
          </a:p>
        </p:txBody>
      </p:sp>
    </p:spTree>
    <p:extLst>
      <p:ext uri="{BB962C8B-B14F-4D97-AF65-F5344CB8AC3E}">
        <p14:creationId xmlns:p14="http://schemas.microsoft.com/office/powerpoint/2010/main" val="2351200098"/>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7467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09600" y="838200"/>
            <a:ext cx="6172200" cy="518160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2"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979593354"/>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838200"/>
            <a:ext cx="3657600" cy="2133600"/>
          </a:xfrm>
        </p:spPr>
        <p:txBody>
          <a:bodyPr anchor="b">
            <a:normAutofit/>
          </a:bodyPr>
          <a:lstStyle>
            <a:lvl1pPr>
              <a:defRPr sz="3600"/>
            </a:lvl1pPr>
          </a:lstStyle>
          <a:p>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idx="1"/>
          </p:nvPr>
        </p:nvSpPr>
        <p:spPr>
          <a:xfrm>
            <a:off x="0" y="0"/>
            <a:ext cx="7239000" cy="6858000"/>
          </a:xfrm>
          <a:solidFill>
            <a:schemeClr val="bg1"/>
          </a:solidFill>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1" y="3124200"/>
            <a:ext cx="3657600" cy="2895600"/>
          </a:xfrm>
        </p:spPr>
        <p:txBody>
          <a:bodyPr>
            <a:normAutofit/>
          </a:bodyPr>
          <a:lstStyle>
            <a:lvl1pPr marL="0" indent="0">
              <a:spcBef>
                <a:spcPts val="1200"/>
              </a:spcBef>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Rectangle 7"/>
          <p:cNvSpPr/>
          <p:nvPr/>
        </p:nvSpPr>
        <p:spPr>
          <a:xfrm>
            <a:off x="7239000" y="0"/>
            <a:ext cx="2286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115868"/>
      </p:ext>
    </p:extLst>
  </p:cSld>
  <p:clrMapOvr>
    <a:masterClrMapping/>
  </p:clrMapOvr>
  <mc:AlternateContent xmlns:mc="http://schemas.openxmlformats.org/markup-compatibility/2006">
    <mc:Choice xmlns:p14="http://schemas.microsoft.com/office/powerpoint/2010/main" Requires="p14">
      <p:transition spd="slow" p14:dur="10000" advClick="0" advTm="600000">
        <p:fade/>
        <p:sndAc>
          <p:stSnd>
            <p:snd r:embed="rId1" name="camera.wav"/>
          </p:stSnd>
        </p:sndAc>
      </p:transition>
    </mc:Choice>
    <mc:Fallback>
      <p:transition spd="slow" advClick="0" advTm="600000">
        <p:fade/>
        <p:sndAc>
          <p:stSnd>
            <p:snd r:embed="rId1" name="camera.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304800"/>
            <a:ext cx="10058400" cy="1143000"/>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066800" y="1676400"/>
            <a:ext cx="10058400" cy="4343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070918" y="6392562"/>
            <a:ext cx="7082481" cy="180976"/>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dirty="0"/>
              <a:t>Add a footer</a:t>
            </a:r>
          </a:p>
        </p:txBody>
      </p:sp>
      <p:sp>
        <p:nvSpPr>
          <p:cNvPr id="4" name="Date Placeholder 3"/>
          <p:cNvSpPr>
            <a:spLocks noGrp="1"/>
          </p:cNvSpPr>
          <p:nvPr>
            <p:ph type="dt" sz="half" idx="2"/>
          </p:nvPr>
        </p:nvSpPr>
        <p:spPr>
          <a:xfrm>
            <a:off x="8534400" y="6392562"/>
            <a:ext cx="12954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3762EC29-B8C5-4C7A-B6DA-418494D5CB21}" type="datetimeFigureOut">
              <a:rPr lang="en-US" smtClean="0"/>
              <a:pPr/>
              <a:t>4/1/2022</a:t>
            </a:fld>
            <a:endParaRPr lang="en-US"/>
          </a:p>
        </p:txBody>
      </p:sp>
      <p:sp>
        <p:nvSpPr>
          <p:cNvPr id="6" name="Slide Number Placeholder 5"/>
          <p:cNvSpPr>
            <a:spLocks noGrp="1"/>
          </p:cNvSpPr>
          <p:nvPr>
            <p:ph type="sldNum" sz="quarter" idx="4"/>
          </p:nvPr>
        </p:nvSpPr>
        <p:spPr>
          <a:xfrm>
            <a:off x="10058400" y="6392562"/>
            <a:ext cx="1066800" cy="180976"/>
          </a:xfrm>
          <a:prstGeom prst="rect">
            <a:avLst/>
          </a:prstGeom>
        </p:spPr>
        <p:txBody>
          <a:bodyPr vert="horz" lIns="91440" tIns="45720" rIns="91440" bIns="45720" rtlCol="0" anchor="ctr"/>
          <a:lstStyle>
            <a:lvl1pPr algn="r">
              <a:defRPr sz="1100">
                <a:solidFill>
                  <a:schemeClr val="tx1">
                    <a:tint val="75000"/>
                  </a:schemeClr>
                </a:solidFill>
              </a:defRPr>
            </a:lvl1pPr>
          </a:lstStyle>
          <a:p>
            <a:fld id="{F9043838-BFF5-400C-B067-3DF4A5F395D6}" type="slidenum">
              <a:rPr lang="en-US" smtClean="0"/>
              <a:pPr/>
              <a:t>‹#›</a:t>
            </a:fld>
            <a:endParaRPr lang="en-US"/>
          </a:p>
        </p:txBody>
      </p:sp>
    </p:spTree>
    <p:extLst>
      <p:ext uri="{BB962C8B-B14F-4D97-AF65-F5344CB8AC3E}">
        <p14:creationId xmlns:p14="http://schemas.microsoft.com/office/powerpoint/2010/main" val="25692095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0" advClick="0" advTm="600000">
        <p:fade/>
        <p:sndAc>
          <p:stSnd>
            <p:snd r:embed="rId13" name="camera.wav"/>
          </p:stSnd>
        </p:sndAc>
      </p:transition>
    </mc:Choice>
    <mc:Fallback>
      <p:transition spd="slow" advClick="0" advTm="600000">
        <p:fade/>
        <p:sndAc>
          <p:stSnd>
            <p:snd r:embed="rId13" name="camera.wav"/>
          </p:stSnd>
        </p:sndAc>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Font typeface="Arial" panose="020B0604020202020204"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5pPr>
      <a:lvl6pPr marL="16002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187452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214884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8pPr>
      <a:lvl9pPr marL="242316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ncaa.com/news/basketball-men/article/2022-03-01/duke-vs-north-carolina-rivalry-wins-highlights-memorable-moments" TargetMode="Externa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wsobserver.com/"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charlotteobserver.com/sports/college/mens-basketball/article259935990.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apnews.com/article/march-madness-duke-blue-devils-mens-basketball-st-peters-peacocks-mens-basketball-north-carolina-tar-heels-mens-basketball-sports-93a22d4905aac2c8dd343a69b1b83525" TargetMode="External"/><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s://www.si.com/college/2022/03/31/march-madness-final-four-super-seniors-manek-gillespie" TargetMode="External"/><Relationship Id="rId4" Type="http://schemas.openxmlformats.org/officeDocument/2006/relationships/hyperlink" Target="https://www.wcnc.com/article/sports/basketball/tar-heels-enroute-to-final-four-basketball/275-5a0da8e2-3af8-40c8-b7b2-0e46ff75aa4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hyperlink" Target="https://www.thescore.com/ncaab/teams/756" TargetMode="External"/><Relationship Id="rId5" Type="http://schemas.openxmlformats.org/officeDocument/2006/relationships/hyperlink" Target="https://www.thescore.com/ncaab/teams/329" TargetMode="External"/><Relationship Id="rId4" Type="http://schemas.openxmlformats.org/officeDocument/2006/relationships/hyperlink" Target="https://www.thescore.com/ncaab/news/232644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thescore.com/ncaab/news/2326440"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hyperlink" Target="https://www.thescore.com/ncaab/players/77591" TargetMode="External"/><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hyperlink" Target="https://www.thescore.com/ncaab/news/23264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57800" y="304801"/>
            <a:ext cx="5867400" cy="2514599"/>
          </a:xfrm>
        </p:spPr>
        <p:txBody>
          <a:bodyPr>
            <a:normAutofit/>
          </a:bodyPr>
          <a:lstStyle/>
          <a:p>
            <a:r>
              <a:rPr lang="en-US" dirty="0"/>
              <a:t>North Carolina Tar Heels | History | College Basketball</a:t>
            </a:r>
          </a:p>
        </p:txBody>
      </p:sp>
      <p:sp>
        <p:nvSpPr>
          <p:cNvPr id="3" name="Subtitle 2"/>
          <p:cNvSpPr>
            <a:spLocks noGrp="1"/>
          </p:cNvSpPr>
          <p:nvPr>
            <p:ph type="subTitle" idx="1"/>
          </p:nvPr>
        </p:nvSpPr>
        <p:spPr/>
        <p:txBody>
          <a:bodyPr/>
          <a:lstStyle/>
          <a:p>
            <a:r>
              <a:rPr lang="en-US" dirty="0" smtClean="0"/>
              <a:t>By </a:t>
            </a:r>
            <a:r>
              <a:rPr lang="en-US" dirty="0" smtClean="0"/>
              <a:t>Michael McCulley aka DrWeb</a:t>
            </a:r>
            <a:endParaRPr lang="en-US" dirty="0"/>
          </a:p>
        </p:txBody>
      </p:sp>
    </p:spTree>
    <p:extLst>
      <p:ext uri="{BB962C8B-B14F-4D97-AF65-F5344CB8AC3E}">
        <p14:creationId xmlns:p14="http://schemas.microsoft.com/office/powerpoint/2010/main" val="576090978"/>
      </p:ext>
    </p:extLst>
  </p:cSld>
  <p:clrMapOvr>
    <a:masterClrMapping/>
  </p:clrMapOvr>
  <mc:AlternateContent xmlns:mc="http://schemas.openxmlformats.org/markup-compatibility/2006">
    <mc:Choice xmlns:p14="http://schemas.microsoft.com/office/powerpoint/2010/main" Requires="p14">
      <p:transition spd="slow" p14:dur="10000" advClick="0" advTm="10000">
        <p:fade/>
        <p:sndAc>
          <p:stSnd>
            <p:snd r:embed="rId2" name="camera.wav"/>
          </p:stSnd>
        </p:sndAc>
      </p:transition>
    </mc:Choice>
    <mc:Fallback>
      <p:transition spd="slow" advClick="0" advTm="10000">
        <p:fade/>
        <p:sndAc>
          <p:stSnd>
            <p:snd r:embed="rId2"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March Madness |</a:t>
            </a:r>
            <a:br>
              <a:rPr lang="en-US" dirty="0" smtClean="0"/>
            </a:br>
            <a:r>
              <a:rPr lang="en-US" dirty="0" smtClean="0"/>
              <a:t>UNC vs. Duke</a:t>
            </a:r>
            <a:br>
              <a:rPr lang="en-US" dirty="0" smtClean="0"/>
            </a:br>
            <a:r>
              <a:rPr lang="en-US" dirty="0" smtClean="0"/>
              <a:t/>
            </a:r>
            <a:br>
              <a:rPr lang="en-US" dirty="0" smtClean="0"/>
            </a:br>
            <a:endParaRPr lang="en-US" dirty="0"/>
          </a:p>
        </p:txBody>
      </p:sp>
      <p:sp>
        <p:nvSpPr>
          <p:cNvPr id="3" name="Text Placeholder 2"/>
          <p:cNvSpPr>
            <a:spLocks noGrp="1"/>
          </p:cNvSpPr>
          <p:nvPr>
            <p:ph type="body" sz="half" idx="2"/>
          </p:nvPr>
        </p:nvSpPr>
        <p:spPr/>
        <p:txBody>
          <a:bodyPr>
            <a:normAutofit fontScale="92500" lnSpcReduction="10000"/>
          </a:bodyPr>
          <a:lstStyle/>
          <a:p>
            <a:r>
              <a:rPr lang="en-US" dirty="0"/>
              <a:t>Well, we're heading for a special Final Four in the NCAA Men's Basketball Tournament. North Carolina faces off against Duke, their arch rival in the Final Four. Amazingly, these two blueblood teams have never met before in the Tournament's history.</a:t>
            </a:r>
          </a:p>
        </p:txBody>
      </p:sp>
      <p:sp>
        <p:nvSpPr>
          <p:cNvPr id="6" name="Rounded Rectangle 5" hidden="1"/>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4" name="TextBox 3"/>
          <p:cNvSpPr txBox="1"/>
          <p:nvPr/>
        </p:nvSpPr>
        <p:spPr>
          <a:xfrm>
            <a:off x="1447800" y="5650468"/>
            <a:ext cx="4343400" cy="369332"/>
          </a:xfrm>
          <a:prstGeom prst="rect">
            <a:avLst/>
          </a:prstGeom>
          <a:noFill/>
        </p:spPr>
        <p:txBody>
          <a:bodyPr wrap="square" rtlCol="0">
            <a:spAutoFit/>
          </a:bodyPr>
          <a:lstStyle/>
          <a:p>
            <a:r>
              <a:rPr lang="en-US" dirty="0" smtClean="0"/>
              <a:t>Image courtesy Raleigh News &amp; Observer </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1" y="1630406"/>
            <a:ext cx="7010400" cy="3943862"/>
          </a:xfrm>
          <a:prstGeom prst="rect">
            <a:avLst/>
          </a:prstGeom>
        </p:spPr>
      </p:pic>
    </p:spTree>
    <p:extLst>
      <p:ext uri="{BB962C8B-B14F-4D97-AF65-F5344CB8AC3E}">
        <p14:creationId xmlns:p14="http://schemas.microsoft.com/office/powerpoint/2010/main" val="3053388791"/>
      </p:ext>
    </p:extLst>
  </p:cSld>
  <p:clrMapOvr>
    <a:masterClrMapping/>
  </p:clrMapOvr>
  <mc:AlternateContent xmlns:mc="http://schemas.openxmlformats.org/markup-compatibility/2006">
    <mc:Choice xmlns:p14="http://schemas.microsoft.com/office/powerpoint/2010/main" Requires="p14">
      <p:transition spd="slow" p14:dur="10000" advClick="0" advTm="3522">
        <p:fade/>
        <p:sndAc>
          <p:stSnd>
            <p:snd r:embed="rId2" name="camera.wav"/>
          </p:stSnd>
        </p:sndAc>
      </p:transition>
    </mc:Choice>
    <mc:Fallback>
      <p:transition spd="slow" advClick="0" advTm="3522">
        <p:fade/>
        <p:sndAc>
          <p:stSnd>
            <p:snd r:embed="rId2" name="camera.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143000"/>
          </a:xfrm>
        </p:spPr>
        <p:txBody>
          <a:bodyPr/>
          <a:lstStyle/>
          <a:p>
            <a:r>
              <a:rPr lang="en-US" dirty="0" smtClean="0"/>
              <a:t>Let’s look at some history and stats…</a:t>
            </a:r>
            <a:endParaRPr lang="en-US" dirty="0"/>
          </a:p>
        </p:txBody>
      </p:sp>
      <p:sp>
        <p:nvSpPr>
          <p:cNvPr id="3" name="Content Placeholder 2"/>
          <p:cNvSpPr>
            <a:spLocks noGrp="1"/>
          </p:cNvSpPr>
          <p:nvPr>
            <p:ph idx="1"/>
          </p:nvPr>
        </p:nvSpPr>
        <p:spPr>
          <a:xfrm>
            <a:off x="990600" y="1395368"/>
            <a:ext cx="10058400" cy="4929231"/>
          </a:xfrm>
        </p:spPr>
        <p:txBody>
          <a:bodyPr>
            <a:normAutofit/>
          </a:bodyPr>
          <a:lstStyle/>
          <a:p>
            <a:r>
              <a:rPr lang="en-US" dirty="0"/>
              <a:t>“The two schools have combined for 29 of the 65 ACC tournament titles and 51 regular-season crowns, made it to 36 Final Fours and claimed 11 national championships.” </a:t>
            </a:r>
            <a:endParaRPr lang="en-US" dirty="0" smtClean="0"/>
          </a:p>
          <a:p>
            <a:r>
              <a:rPr lang="en-US" b="1" dirty="0" smtClean="0"/>
              <a:t>Coaches:</a:t>
            </a:r>
          </a:p>
          <a:p>
            <a:pPr lvl="1"/>
            <a:r>
              <a:rPr lang="en-US" b="1" dirty="0" smtClean="0"/>
              <a:t>North </a:t>
            </a:r>
            <a:r>
              <a:rPr lang="en-US" b="1" dirty="0"/>
              <a:t>Carolina: </a:t>
            </a:r>
            <a:r>
              <a:rPr lang="en-US" dirty="0"/>
              <a:t>Hubert Davis (23-8 career record; 23-8 at North Carolina); </a:t>
            </a:r>
            <a:r>
              <a:rPr lang="en-US" i="1" dirty="0"/>
              <a:t>through March 5, </a:t>
            </a:r>
            <a:r>
              <a:rPr lang="en-US" i="1" dirty="0" smtClean="0"/>
              <a:t>2022</a:t>
            </a:r>
          </a:p>
          <a:p>
            <a:pPr lvl="1"/>
            <a:r>
              <a:rPr lang="en-US" b="1" dirty="0" smtClean="0"/>
              <a:t>Duke</a:t>
            </a:r>
            <a:r>
              <a:rPr lang="en-US" b="1" dirty="0"/>
              <a:t>: </a:t>
            </a:r>
            <a:r>
              <a:rPr lang="en-US" dirty="0"/>
              <a:t>Mike Krzyzewski (1,195-366 career record; 1,122-307 at Duke);</a:t>
            </a:r>
            <a:r>
              <a:rPr lang="en-US" i="1" dirty="0"/>
              <a:t> through March 5, 2022</a:t>
            </a:r>
            <a:endParaRPr lang="en-US" dirty="0"/>
          </a:p>
          <a:p>
            <a:r>
              <a:rPr lang="en-US" dirty="0"/>
              <a:t>National </a:t>
            </a:r>
            <a:r>
              <a:rPr lang="en-US" dirty="0" smtClean="0"/>
              <a:t>championships:</a:t>
            </a:r>
          </a:p>
          <a:p>
            <a:pPr lvl="1"/>
            <a:r>
              <a:rPr lang="en-US" b="1" dirty="0" smtClean="0"/>
              <a:t>North </a:t>
            </a:r>
            <a:r>
              <a:rPr lang="en-US" b="1" dirty="0"/>
              <a:t>Carolina:</a:t>
            </a:r>
            <a:r>
              <a:rPr lang="en-US" dirty="0"/>
              <a:t> 6 (1957, 1982, 1993, 2005, 2009, 2017</a:t>
            </a:r>
            <a:r>
              <a:rPr lang="en-US" dirty="0" smtClean="0"/>
              <a:t>)</a:t>
            </a:r>
          </a:p>
          <a:p>
            <a:pPr lvl="1"/>
            <a:r>
              <a:rPr lang="en-US" b="1" dirty="0" smtClean="0"/>
              <a:t>Duke</a:t>
            </a:r>
            <a:r>
              <a:rPr lang="en-US" b="1" dirty="0"/>
              <a:t>:</a:t>
            </a:r>
            <a:r>
              <a:rPr lang="en-US" dirty="0"/>
              <a:t> 5 (1991, 1992, 2001, 2010, 2015)</a:t>
            </a:r>
          </a:p>
        </p:txBody>
      </p:sp>
      <p:sp>
        <p:nvSpPr>
          <p:cNvPr id="5" name="Rectangle 4"/>
          <p:cNvSpPr/>
          <p:nvPr/>
        </p:nvSpPr>
        <p:spPr>
          <a:xfrm>
            <a:off x="1524000" y="5739824"/>
            <a:ext cx="7543800" cy="584775"/>
          </a:xfrm>
          <a:prstGeom prst="rect">
            <a:avLst/>
          </a:prstGeom>
        </p:spPr>
        <p:txBody>
          <a:bodyPr wrap="square">
            <a:spAutoFit/>
          </a:bodyPr>
          <a:lstStyle/>
          <a:p>
            <a:pPr algn="ctr"/>
            <a:r>
              <a:rPr lang="en-US" sz="1600" dirty="0" smtClean="0">
                <a:solidFill>
                  <a:schemeClr val="accent5"/>
                </a:solidFill>
                <a:latin typeface="Franklin Gothic Medium" panose="020B0603020102020204" pitchFamily="34" charset="0"/>
                <a:hlinkClick r:id="rId3"/>
              </a:rPr>
              <a:t>Source: https</a:t>
            </a:r>
            <a:r>
              <a:rPr lang="en-US" sz="1600" dirty="0">
                <a:solidFill>
                  <a:schemeClr val="accent5"/>
                </a:solidFill>
                <a:latin typeface="Franklin Gothic Medium" panose="020B0603020102020204" pitchFamily="34" charset="0"/>
                <a:hlinkClick r:id="rId3"/>
              </a:rPr>
              <a:t>://</a:t>
            </a:r>
            <a:r>
              <a:rPr lang="en-US" sz="1600" dirty="0">
                <a:solidFill>
                  <a:schemeClr val="accent4">
                    <a:lumMod val="50000"/>
                    <a:lumOff val="50000"/>
                  </a:schemeClr>
                </a:solidFill>
                <a:latin typeface="Franklin Gothic Medium" panose="020B0603020102020204" pitchFamily="34" charset="0"/>
                <a:hlinkClick r:id="rId3"/>
              </a:rPr>
              <a:t>www.ncaa.com/news/basketball-men/article/2022-03-01/duke-vs-north-carolina-rivalry-wins-highlights-memorable-moments</a:t>
            </a:r>
            <a:endParaRPr lang="en-US" sz="1600" dirty="0">
              <a:solidFill>
                <a:schemeClr val="accent4">
                  <a:lumMod val="50000"/>
                  <a:lumOff val="50000"/>
                </a:schemeClr>
              </a:solidFill>
              <a:effectLst/>
            </a:endParaRPr>
          </a:p>
        </p:txBody>
      </p:sp>
    </p:spTree>
    <p:extLst>
      <p:ext uri="{BB962C8B-B14F-4D97-AF65-F5344CB8AC3E}">
        <p14:creationId xmlns:p14="http://schemas.microsoft.com/office/powerpoint/2010/main" val="2905083717"/>
      </p:ext>
    </p:extLst>
  </p:cSld>
  <p:clrMapOvr>
    <a:masterClrMapping/>
  </p:clrMapOvr>
  <mc:AlternateContent xmlns:mc="http://schemas.openxmlformats.org/markup-compatibility/2006">
    <mc:Choice xmlns:p14="http://schemas.microsoft.com/office/powerpoint/2010/main" Requires="p14">
      <p:transition spd="slow" p14:dur="10000" advClick="0" advTm="6479">
        <p:fade/>
        <p:sndAc>
          <p:stSnd>
            <p:snd r:embed="rId2" name="camera.wav"/>
          </p:stSnd>
        </p:sndAc>
      </p:transition>
    </mc:Choice>
    <mc:Fallback>
      <p:transition spd="slow" advClick="0" advTm="6479">
        <p:fade/>
        <p:sndAc>
          <p:stSnd>
            <p:snd r:embed="rId2" name="camera.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
            <a:ext cx="10058400" cy="1143000"/>
          </a:xfrm>
        </p:spPr>
        <p:txBody>
          <a:bodyPr/>
          <a:lstStyle/>
          <a:p>
            <a:r>
              <a:rPr lang="en-US" dirty="0" smtClean="0"/>
              <a:t>Let’s look at </a:t>
            </a:r>
            <a:r>
              <a:rPr lang="en-US" dirty="0" smtClean="0"/>
              <a:t>more</a:t>
            </a:r>
            <a:r>
              <a:rPr lang="en-US" dirty="0" smtClean="0"/>
              <a:t> </a:t>
            </a:r>
            <a:r>
              <a:rPr lang="en-US" dirty="0" smtClean="0"/>
              <a:t>history and stats…</a:t>
            </a:r>
            <a:endParaRPr lang="en-US" dirty="0"/>
          </a:p>
        </p:txBody>
      </p:sp>
      <p:sp>
        <p:nvSpPr>
          <p:cNvPr id="3" name="Content Placeholder 2"/>
          <p:cNvSpPr>
            <a:spLocks noGrp="1"/>
          </p:cNvSpPr>
          <p:nvPr>
            <p:ph idx="1"/>
          </p:nvPr>
        </p:nvSpPr>
        <p:spPr>
          <a:xfrm>
            <a:off x="990600" y="1395368"/>
            <a:ext cx="10058400" cy="4853031"/>
          </a:xfrm>
        </p:spPr>
        <p:txBody>
          <a:bodyPr>
            <a:normAutofit/>
          </a:bodyPr>
          <a:lstStyle/>
          <a:p>
            <a:r>
              <a:rPr lang="en-US" b="1" dirty="0" smtClean="0"/>
              <a:t>“</a:t>
            </a:r>
            <a:r>
              <a:rPr lang="en-US" b="1" dirty="0"/>
              <a:t>The Battle of North </a:t>
            </a:r>
            <a:r>
              <a:rPr lang="en-US" b="1" dirty="0" smtClean="0"/>
              <a:t>Carolina”</a:t>
            </a:r>
            <a:endParaRPr lang="en-US" b="1" dirty="0"/>
          </a:p>
          <a:p>
            <a:endParaRPr lang="en-US" dirty="0" smtClean="0"/>
          </a:p>
          <a:p>
            <a:pPr marL="0" indent="0">
              <a:buNone/>
            </a:pPr>
            <a:endParaRPr lang="en-US" dirty="0" smtClean="0"/>
          </a:p>
          <a:p>
            <a:pPr marL="0" indent="0">
              <a:buNone/>
            </a:pPr>
            <a:r>
              <a:rPr lang="en-US" sz="1500" dirty="0" smtClean="0"/>
              <a:t>Photo </a:t>
            </a:r>
            <a:r>
              <a:rPr lang="en-US" sz="1500" dirty="0"/>
              <a:t>source: </a:t>
            </a:r>
            <a:r>
              <a:rPr lang="en-US" sz="1500" dirty="0">
                <a:hlinkClick r:id="rId3"/>
              </a:rPr>
              <a:t>https://</a:t>
            </a:r>
            <a:r>
              <a:rPr lang="en-US" sz="1500" dirty="0" smtClean="0">
                <a:hlinkClick r:id="rId3"/>
              </a:rPr>
              <a:t>www.newsobserver.com</a:t>
            </a:r>
            <a:r>
              <a:rPr lang="en-US" dirty="0" smtClean="0">
                <a:hlinkClick r:id="rId3"/>
              </a:rPr>
              <a:t>/</a:t>
            </a:r>
            <a:endParaRPr lang="en-US" dirty="0" smtClean="0"/>
          </a:p>
          <a:p>
            <a:pPr marL="0" indent="0">
              <a:buNone/>
            </a:pPr>
            <a:endParaRPr lang="en-US" dirty="0"/>
          </a:p>
          <a:p>
            <a:r>
              <a:rPr lang="en-US" dirty="0" smtClean="0"/>
              <a:t>“The </a:t>
            </a:r>
            <a:r>
              <a:rPr lang="en-US" dirty="0"/>
              <a:t>Duke vs. UNC Final Four game Saturday is one of the biggest North Carolina sporting events of all time. It might be stressful or even strain some relationships, but it’ll be an iconic moment for many sports fans in the Tar Heel State. What we’re all wondering: Who will win</a:t>
            </a:r>
            <a:r>
              <a:rPr lang="en-US" dirty="0" smtClean="0"/>
              <a:t>?”</a:t>
            </a:r>
          </a:p>
          <a:p>
            <a:endParaRPr lang="en-US" dirty="0"/>
          </a:p>
        </p:txBody>
      </p:sp>
      <p:sp>
        <p:nvSpPr>
          <p:cNvPr id="5" name="Rectangle 4"/>
          <p:cNvSpPr/>
          <p:nvPr/>
        </p:nvSpPr>
        <p:spPr>
          <a:xfrm>
            <a:off x="1371600" y="5562600"/>
            <a:ext cx="7543800" cy="584775"/>
          </a:xfrm>
          <a:prstGeom prst="rect">
            <a:avLst/>
          </a:prstGeom>
        </p:spPr>
        <p:txBody>
          <a:bodyPr wrap="square">
            <a:spAutoFit/>
          </a:bodyPr>
          <a:lstStyle/>
          <a:p>
            <a:pPr algn="ctr"/>
            <a:r>
              <a:rPr lang="en-US" sz="1600" dirty="0" smtClean="0">
                <a:solidFill>
                  <a:schemeClr val="accent5"/>
                </a:solidFill>
                <a:latin typeface="Franklin Gothic Medium" panose="020B0603020102020204" pitchFamily="34" charset="0"/>
              </a:rPr>
              <a:t>Source: </a:t>
            </a:r>
            <a:r>
              <a:rPr lang="en-US" sz="1600" dirty="0">
                <a:solidFill>
                  <a:schemeClr val="accent5"/>
                </a:solidFill>
                <a:latin typeface="Franklin Gothic Medium" panose="020B0603020102020204" pitchFamily="34" charset="0"/>
                <a:hlinkClick r:id="rId4"/>
              </a:rPr>
              <a:t>https://www.charlotteobserver.com/sports/college/mens-basketball/article259935990.html</a:t>
            </a:r>
            <a:endParaRPr lang="en-US" sz="1600" dirty="0">
              <a:solidFill>
                <a:schemeClr val="accent4">
                  <a:lumMod val="50000"/>
                  <a:lumOff val="50000"/>
                </a:schemeClr>
              </a:solidFill>
              <a:effectLst/>
            </a:endParaRPr>
          </a:p>
        </p:txBody>
      </p:sp>
      <p:pic>
        <p:nvPicPr>
          <p:cNvPr id="4" name="Picture 3"/>
          <p:cNvPicPr>
            <a:picLocks noChangeAspect="1"/>
          </p:cNvPicPr>
          <p:nvPr/>
        </p:nvPicPr>
        <p:blipFill>
          <a:blip r:embed="rId5"/>
          <a:stretch>
            <a:fillRect/>
          </a:stretch>
        </p:blipFill>
        <p:spPr>
          <a:xfrm>
            <a:off x="5180623" y="1276373"/>
            <a:ext cx="5022691" cy="2824162"/>
          </a:xfrm>
          <a:prstGeom prst="rect">
            <a:avLst/>
          </a:prstGeom>
        </p:spPr>
      </p:pic>
    </p:spTree>
    <p:extLst>
      <p:ext uri="{BB962C8B-B14F-4D97-AF65-F5344CB8AC3E}">
        <p14:creationId xmlns:p14="http://schemas.microsoft.com/office/powerpoint/2010/main" val="775765025"/>
      </p:ext>
    </p:extLst>
  </p:cSld>
  <p:clrMapOvr>
    <a:masterClrMapping/>
  </p:clrMapOvr>
  <mc:AlternateContent xmlns:mc="http://schemas.openxmlformats.org/markup-compatibility/2006">
    <mc:Choice xmlns:p14="http://schemas.microsoft.com/office/powerpoint/2010/main" Requires="p14">
      <p:transition spd="slow" p14:dur="10000" advClick="0" advTm="5514">
        <p:fade/>
        <p:sndAc>
          <p:stSnd>
            <p:snd r:embed="rId2" name="camera.wav"/>
          </p:stSnd>
        </p:sndAc>
      </p:transition>
    </mc:Choice>
    <mc:Fallback>
      <p:transition spd="slow" advClick="0" advTm="5514">
        <p:fade/>
        <p:sndAc>
          <p:stSnd>
            <p:snd r:embed="rId2" name="camera.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0450" y="685800"/>
            <a:ext cx="10058400" cy="990599"/>
          </a:xfrm>
        </p:spPr>
        <p:txBody>
          <a:bodyPr/>
          <a:lstStyle/>
          <a:p>
            <a:r>
              <a:rPr lang="en-US" dirty="0" smtClean="0"/>
              <a:t>Tar Heel Summary</a:t>
            </a:r>
            <a:endParaRPr lang="en-US" dirty="0"/>
          </a:p>
        </p:txBody>
      </p:sp>
      <p:sp>
        <p:nvSpPr>
          <p:cNvPr id="3" name="Text Placeholder 2"/>
          <p:cNvSpPr>
            <a:spLocks noGrp="1"/>
          </p:cNvSpPr>
          <p:nvPr>
            <p:ph type="body" idx="1"/>
          </p:nvPr>
        </p:nvSpPr>
        <p:spPr>
          <a:xfrm>
            <a:off x="1060450" y="1828800"/>
            <a:ext cx="10058400" cy="4419600"/>
          </a:xfrm>
        </p:spPr>
        <p:txBody>
          <a:bodyPr>
            <a:normAutofit lnSpcReduction="10000"/>
          </a:bodyPr>
          <a:lstStyle/>
          <a:p>
            <a:r>
              <a:rPr lang="en-US" sz="1700" b="1" dirty="0"/>
              <a:t>NORTH </a:t>
            </a:r>
            <a:r>
              <a:rPr lang="en-US" sz="1700" b="1" dirty="0" smtClean="0"/>
              <a:t>CAROLINA</a:t>
            </a:r>
          </a:p>
          <a:p>
            <a:endParaRPr lang="en-US" sz="1700" b="1" dirty="0"/>
          </a:p>
          <a:p>
            <a:r>
              <a:rPr lang="en-US" sz="1700" dirty="0"/>
              <a:t>FAMILIAR FINISH: This is </a:t>
            </a:r>
            <a:r>
              <a:rPr lang="en-US" sz="1700" dirty="0">
                <a:hlinkClick r:id="rId3"/>
              </a:rPr>
              <a:t>North Carolina’s NCAA-leading 21st appearance in the Final Four</a:t>
            </a:r>
            <a:r>
              <a:rPr lang="en-US" sz="1700" dirty="0">
                <a:hlinkClick r:id="rId3"/>
              </a:rPr>
              <a:t>.</a:t>
            </a:r>
            <a:r>
              <a:rPr lang="en-US" sz="1700" dirty="0"/>
              <a:t> The Tar Heels also lead all schools with 130 victories in NCAA Tournament games.</a:t>
            </a:r>
          </a:p>
          <a:p>
            <a:r>
              <a:rPr lang="en-US" sz="1700" dirty="0"/>
              <a:t>SELECT COMPANY: North Carolina coach Hubert Davis is one of only two people to play and coach in the Final Four with the same school. Davis was on the 1991 North Carolina team that lost an NCAA semifinal to Kansas. The only other person to make a Final Four as a player and coach at the same school was Dick Harp, who played (1940) and coached (1957) NCAA runner-up teams with Kansas. Davis also was an assistant coach on Roy Williams’ staff when North Carolina reached an NCAA final in 2016 and won the title in 2017.</a:t>
            </a:r>
          </a:p>
          <a:p>
            <a:r>
              <a:rPr lang="en-US" sz="1700" dirty="0"/>
              <a:t>MANEK VS. DEVILS: Brady </a:t>
            </a:r>
            <a:r>
              <a:rPr lang="en-US" sz="1700" dirty="0" err="1"/>
              <a:t>Manek</a:t>
            </a:r>
            <a:r>
              <a:rPr lang="en-US" sz="1700" dirty="0"/>
              <a:t> scored at least 20 points in each of North Carolina’s previous two meetings with Duke this season. He had 21 points when the Tar Heels lost to Duke at home. He had 20 points and 11 rebounds when North Carolina won at Duke. </a:t>
            </a:r>
            <a:r>
              <a:rPr lang="en-US" sz="1700" dirty="0" err="1"/>
              <a:t>Manek</a:t>
            </a:r>
            <a:r>
              <a:rPr lang="en-US" sz="1700" dirty="0"/>
              <a:t> has scored 86 points in this NCAA Tournament, the most of any player</a:t>
            </a:r>
            <a:r>
              <a:rPr lang="en-US" sz="1700" dirty="0" smtClean="0"/>
              <a:t>.</a:t>
            </a:r>
          </a:p>
          <a:p>
            <a:r>
              <a:rPr lang="en-US" sz="1700" dirty="0" smtClean="0"/>
              <a:t>Sources: </a:t>
            </a:r>
            <a:r>
              <a:rPr lang="en-US" sz="1700" dirty="0" smtClean="0">
                <a:hlinkClick r:id="rId4"/>
              </a:rPr>
              <a:t>https://www.wcnc.com/article/sports/basketball/tar-heels-enroute-to-final-four-basketball/275-5a0da8e2-3af8-40c8-b7b2-0e46ff75aa4a</a:t>
            </a:r>
            <a:r>
              <a:rPr lang="en-US" sz="1700" dirty="0" smtClean="0"/>
              <a:t> and photo: </a:t>
            </a:r>
            <a:r>
              <a:rPr lang="en-US" sz="1700" dirty="0" smtClean="0">
                <a:hlinkClick r:id="rId5"/>
              </a:rPr>
              <a:t>https://www.si.com/college/2022/03/31/march-madness-final-four-super-seniors-manek-gillespie</a:t>
            </a:r>
            <a:endParaRPr lang="en-US" sz="1700" dirty="0"/>
          </a:p>
          <a:p>
            <a:endParaRPr lang="en-US" dirty="0"/>
          </a:p>
        </p:txBody>
      </p:sp>
      <p:pic>
        <p:nvPicPr>
          <p:cNvPr id="4" name="Picture 3"/>
          <p:cNvPicPr>
            <a:picLocks noChangeAspect="1"/>
          </p:cNvPicPr>
          <p:nvPr/>
        </p:nvPicPr>
        <p:blipFill>
          <a:blip r:embed="rId6"/>
          <a:stretch>
            <a:fillRect/>
          </a:stretch>
        </p:blipFill>
        <p:spPr>
          <a:xfrm>
            <a:off x="6105281" y="152400"/>
            <a:ext cx="4010325" cy="2257425"/>
          </a:xfrm>
          <a:prstGeom prst="rect">
            <a:avLst/>
          </a:prstGeom>
        </p:spPr>
      </p:pic>
    </p:spTree>
    <p:extLst>
      <p:ext uri="{BB962C8B-B14F-4D97-AF65-F5344CB8AC3E}">
        <p14:creationId xmlns:p14="http://schemas.microsoft.com/office/powerpoint/2010/main" val="2993111047"/>
      </p:ext>
    </p:extLst>
  </p:cSld>
  <p:clrMapOvr>
    <a:masterClrMapping/>
  </p:clrMapOvr>
  <mc:AlternateContent xmlns:mc="http://schemas.openxmlformats.org/markup-compatibility/2006">
    <mc:Choice xmlns:p14="http://schemas.microsoft.com/office/powerpoint/2010/main" Requires="p14">
      <p:transition spd="slow" p14:dur="10000" advClick="0" advTm="10763">
        <p:fade/>
        <p:sndAc>
          <p:stSnd>
            <p:snd r:embed="rId2" name="camera.wav"/>
          </p:stSnd>
        </p:sndAc>
      </p:transition>
    </mc:Choice>
    <mc:Fallback>
      <p:transition spd="slow" advClick="0" advTm="10763">
        <p:fade/>
        <p:sndAc>
          <p:stSnd>
            <p:snd r:embed="rId2" name="camera.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10058400" cy="1143000"/>
          </a:xfrm>
        </p:spPr>
        <p:txBody>
          <a:bodyPr/>
          <a:lstStyle/>
          <a:p>
            <a:r>
              <a:rPr lang="en-US" dirty="0" smtClean="0"/>
              <a:t>It’s Basketball History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271954"/>
            <a:ext cx="6899857" cy="5048250"/>
          </a:xfrm>
          <a:prstGeom prst="rect">
            <a:avLst/>
          </a:prstGeom>
        </p:spPr>
      </p:pic>
      <p:sp>
        <p:nvSpPr>
          <p:cNvPr id="4" name="TextBox 3"/>
          <p:cNvSpPr txBox="1"/>
          <p:nvPr/>
        </p:nvSpPr>
        <p:spPr>
          <a:xfrm>
            <a:off x="8305800" y="1271954"/>
            <a:ext cx="3352800" cy="4893647"/>
          </a:xfrm>
          <a:prstGeom prst="rect">
            <a:avLst/>
          </a:prstGeom>
          <a:noFill/>
        </p:spPr>
        <p:txBody>
          <a:bodyPr wrap="square" rtlCol="0">
            <a:spAutoFit/>
          </a:bodyPr>
          <a:lstStyle/>
          <a:p>
            <a:r>
              <a:rPr lang="en-US" dirty="0" smtClean="0"/>
              <a:t>Quote &amp; Photo </a:t>
            </a:r>
            <a:r>
              <a:rPr lang="en-US" dirty="0"/>
              <a:t>credit: </a:t>
            </a:r>
            <a:r>
              <a:rPr lang="en-US" dirty="0">
                <a:hlinkClick r:id="rId4"/>
              </a:rPr>
              <a:t>https://</a:t>
            </a:r>
            <a:r>
              <a:rPr lang="en-US" dirty="0" smtClean="0">
                <a:hlinkClick r:id="rId4"/>
              </a:rPr>
              <a:t>www.thescore.com/ncaab/news/2326440</a:t>
            </a:r>
            <a:endParaRPr lang="en-US" dirty="0" smtClean="0"/>
          </a:p>
          <a:p>
            <a:endParaRPr lang="en-US" dirty="0" smtClean="0"/>
          </a:p>
          <a:p>
            <a:r>
              <a:rPr lang="en-US" sz="1600" dirty="0">
                <a:hlinkClick r:id="rId5"/>
              </a:rPr>
              <a:t>Duke</a:t>
            </a:r>
            <a:r>
              <a:rPr lang="en-US" sz="1600" dirty="0"/>
              <a:t> and </a:t>
            </a:r>
            <a:r>
              <a:rPr lang="en-US" sz="1600" dirty="0">
                <a:hlinkClick r:id="rId6"/>
              </a:rPr>
              <a:t>North Carolina </a:t>
            </a:r>
            <a:r>
              <a:rPr lang="en-US" sz="1600" dirty="0"/>
              <a:t>have squared off 257 times in their storied rivalry, but never in the NCAA Tournament</a:t>
            </a:r>
            <a:r>
              <a:rPr lang="en-US" sz="1600" dirty="0" smtClean="0"/>
              <a:t>.</a:t>
            </a:r>
            <a:br>
              <a:rPr lang="en-US" sz="1600" dirty="0" smtClean="0"/>
            </a:br>
            <a:endParaRPr lang="en-US" sz="1600" dirty="0"/>
          </a:p>
          <a:p>
            <a:r>
              <a:rPr lang="en-US" sz="1600" dirty="0"/>
              <a:t>The stakes couldn't be higher for their Final Four clash, with a berth in the national championship game on the line</a:t>
            </a:r>
            <a:r>
              <a:rPr lang="en-US" sz="1600" dirty="0" smtClean="0"/>
              <a:t>.</a:t>
            </a:r>
            <a:br>
              <a:rPr lang="en-US" sz="1600" dirty="0" smtClean="0"/>
            </a:br>
            <a:endParaRPr lang="en-US" sz="1600" dirty="0"/>
          </a:p>
          <a:p>
            <a:r>
              <a:rPr lang="en-US" sz="1600" dirty="0"/>
              <a:t>Can Coach K avenge last month's loss to the Tar Heels, or will the Hall of Famer's legendary career end at the hands of his longtime nemesis?</a:t>
            </a:r>
          </a:p>
          <a:p>
            <a:endParaRPr lang="en-US" sz="1600" dirty="0"/>
          </a:p>
        </p:txBody>
      </p:sp>
    </p:spTree>
    <p:extLst>
      <p:ext uri="{BB962C8B-B14F-4D97-AF65-F5344CB8AC3E}">
        <p14:creationId xmlns:p14="http://schemas.microsoft.com/office/powerpoint/2010/main" val="1864551520"/>
      </p:ext>
    </p:extLst>
  </p:cSld>
  <p:clrMapOvr>
    <a:masterClrMapping/>
  </p:clrMapOvr>
  <mc:AlternateContent xmlns:mc="http://schemas.openxmlformats.org/markup-compatibility/2006">
    <mc:Choice xmlns:p14="http://schemas.microsoft.com/office/powerpoint/2010/main" Requires="p14">
      <p:transition spd="slow" p14:dur="10000" advClick="0" advTm="11659">
        <p:fade/>
        <p:sndAc>
          <p:stSnd>
            <p:snd r:embed="rId2" name="camera.wav"/>
          </p:stSnd>
        </p:sndAc>
      </p:transition>
    </mc:Choice>
    <mc:Fallback>
      <p:transition spd="slow" advClick="0" advTm="11659">
        <p:fade/>
        <p:sndAc>
          <p:stSnd>
            <p:snd r:embed="rId2" name="camera.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10058400" cy="1158631"/>
          </a:xfrm>
        </p:spPr>
        <p:txBody>
          <a:bodyPr/>
          <a:lstStyle/>
          <a:p>
            <a:r>
              <a:rPr lang="en-US" dirty="0" smtClean="0"/>
              <a:t>How Tar Heels Got to the Final Four …</a:t>
            </a:r>
            <a:endParaRPr lang="en-US" dirty="0"/>
          </a:p>
        </p:txBody>
      </p:sp>
      <p:sp>
        <p:nvSpPr>
          <p:cNvPr id="5" name="TextBox 4"/>
          <p:cNvSpPr txBox="1"/>
          <p:nvPr/>
        </p:nvSpPr>
        <p:spPr>
          <a:xfrm>
            <a:off x="1143000" y="1427457"/>
            <a:ext cx="10591800" cy="5078313"/>
          </a:xfrm>
          <a:prstGeom prst="rect">
            <a:avLst/>
          </a:prstGeom>
          <a:noFill/>
        </p:spPr>
        <p:txBody>
          <a:bodyPr wrap="square" rtlCol="0">
            <a:spAutoFit/>
          </a:bodyPr>
          <a:lstStyle/>
          <a:p>
            <a:r>
              <a:rPr lang="en-US" b="1" dirty="0"/>
              <a:t>Record:</a:t>
            </a:r>
            <a:r>
              <a:rPr lang="en-US" dirty="0"/>
              <a:t> 28-9 (15-5 in ACC)</a:t>
            </a:r>
            <a:br>
              <a:rPr lang="en-US" dirty="0"/>
            </a:br>
            <a:r>
              <a:rPr lang="en-US" b="1" dirty="0"/>
              <a:t>Final AP Poll ranking</a:t>
            </a:r>
            <a:r>
              <a:rPr lang="en-US" dirty="0"/>
              <a:t>: Unranked</a:t>
            </a:r>
            <a:br>
              <a:rPr lang="en-US" dirty="0"/>
            </a:br>
            <a:r>
              <a:rPr lang="en-US" b="1" dirty="0"/>
              <a:t>NCAA Tournament seed:</a:t>
            </a:r>
            <a:r>
              <a:rPr lang="en-US" dirty="0"/>
              <a:t> No. 8 in East Region</a:t>
            </a:r>
          </a:p>
          <a:p>
            <a:r>
              <a:rPr lang="en-US" b="1" dirty="0"/>
              <a:t>First round:</a:t>
            </a:r>
            <a:r>
              <a:rPr lang="en-US" dirty="0"/>
              <a:t> North Carolina 95, No. 9 Marquette 63</a:t>
            </a:r>
            <a:br>
              <a:rPr lang="en-US" dirty="0"/>
            </a:br>
            <a:r>
              <a:rPr lang="en-US" b="1" dirty="0"/>
              <a:t>Second round: </a:t>
            </a:r>
            <a:r>
              <a:rPr lang="en-US" dirty="0"/>
              <a:t>North Carolina 93, No. 1 Baylor 86 (OT)</a:t>
            </a:r>
            <a:br>
              <a:rPr lang="en-US" dirty="0"/>
            </a:br>
            <a:r>
              <a:rPr lang="en-US" b="1" dirty="0"/>
              <a:t>Sweet 16:</a:t>
            </a:r>
            <a:r>
              <a:rPr lang="en-US" dirty="0"/>
              <a:t> North Carolina 73, No. 4 UCLA 66</a:t>
            </a:r>
            <a:br>
              <a:rPr lang="en-US" dirty="0"/>
            </a:br>
            <a:r>
              <a:rPr lang="en-US" b="1" dirty="0"/>
              <a:t>Elite Eight:</a:t>
            </a:r>
            <a:r>
              <a:rPr lang="en-US" dirty="0"/>
              <a:t> North Carolina 69, No. 15 Saint Peter's </a:t>
            </a:r>
            <a:r>
              <a:rPr lang="en-US" dirty="0" smtClean="0"/>
              <a:t>49</a:t>
            </a:r>
            <a:br>
              <a:rPr lang="en-US" dirty="0" smtClean="0"/>
            </a:br>
            <a:endParaRPr lang="en-US" dirty="0"/>
          </a:p>
          <a:p>
            <a:r>
              <a:rPr lang="en-US" b="1" dirty="0"/>
              <a:t>Key stats</a:t>
            </a:r>
            <a:endParaRPr lang="en-US" dirty="0"/>
          </a:p>
          <a:p>
            <a:r>
              <a:rPr lang="en-US" dirty="0"/>
              <a:t>PPG: 78.1 (28th)</a:t>
            </a:r>
            <a:br>
              <a:rPr lang="en-US" dirty="0"/>
            </a:br>
            <a:r>
              <a:rPr lang="en-US" dirty="0"/>
              <a:t>RPG: 40.6 (6th)</a:t>
            </a:r>
            <a:br>
              <a:rPr lang="en-US" dirty="0"/>
            </a:br>
            <a:r>
              <a:rPr lang="en-US" dirty="0"/>
              <a:t>APG: 15.3 (39th)</a:t>
            </a:r>
            <a:br>
              <a:rPr lang="en-US" dirty="0"/>
            </a:br>
            <a:r>
              <a:rPr lang="en-US" dirty="0"/>
              <a:t>FT%: 76.5% (25th)</a:t>
            </a:r>
            <a:br>
              <a:rPr lang="en-US" dirty="0"/>
            </a:br>
            <a:r>
              <a:rPr lang="en-US" dirty="0"/>
              <a:t>3PT%: 36.1% (54th)</a:t>
            </a:r>
            <a:br>
              <a:rPr lang="en-US" dirty="0"/>
            </a:br>
            <a:r>
              <a:rPr lang="en-US" dirty="0"/>
              <a:t>Opponent free-throw attempts per game: 13.4 (21st</a:t>
            </a:r>
            <a:r>
              <a:rPr lang="en-US" dirty="0" smtClean="0"/>
              <a:t>)</a:t>
            </a:r>
            <a:br>
              <a:rPr lang="en-US" dirty="0" smtClean="0"/>
            </a:br>
            <a:r>
              <a:rPr lang="en-US" dirty="0" smtClean="0"/>
              <a:t/>
            </a:r>
            <a:br>
              <a:rPr lang="en-US" dirty="0" smtClean="0"/>
            </a:br>
            <a:r>
              <a:rPr lang="en-US" dirty="0"/>
              <a:t>Source: </a:t>
            </a:r>
            <a:r>
              <a:rPr lang="en-US" dirty="0">
                <a:hlinkClick r:id="rId3"/>
              </a:rPr>
              <a:t>https://www.thescore.com/ncaab/news/2326440</a:t>
            </a:r>
            <a:endParaRPr lang="en-US" dirty="0"/>
          </a:p>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1427457"/>
            <a:ext cx="5181600" cy="3489960"/>
          </a:xfrm>
          <a:prstGeom prst="rect">
            <a:avLst/>
          </a:prstGeom>
        </p:spPr>
      </p:pic>
    </p:spTree>
    <p:extLst>
      <p:ext uri="{BB962C8B-B14F-4D97-AF65-F5344CB8AC3E}">
        <p14:creationId xmlns:p14="http://schemas.microsoft.com/office/powerpoint/2010/main" val="242861733"/>
      </p:ext>
    </p:extLst>
  </p:cSld>
  <p:clrMapOvr>
    <a:masterClrMapping/>
  </p:clrMapOvr>
  <mc:AlternateContent xmlns:mc="http://schemas.openxmlformats.org/markup-compatibility/2006">
    <mc:Choice xmlns:p14="http://schemas.microsoft.com/office/powerpoint/2010/main" Requires="p14">
      <p:transition spd="slow" p14:dur="10000" advClick="0" advTm="11199">
        <p:fade/>
        <p:sndAc>
          <p:stSnd>
            <p:snd r:embed="rId2" name="camera.wav"/>
          </p:stSnd>
        </p:sndAc>
      </p:transition>
    </mc:Choice>
    <mc:Fallback>
      <p:transition spd="slow" advClick="0" advTm="11199">
        <p:fade/>
        <p:sndAc>
          <p:stSnd>
            <p:snd r:embed="rId2" name="camera.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Tar Heels’ Star </a:t>
            </a:r>
            <a:r>
              <a:rPr lang="en-US" dirty="0"/>
              <a:t>P</a:t>
            </a:r>
            <a:r>
              <a:rPr lang="en-US" dirty="0" smtClean="0"/>
              <a:t>layer - </a:t>
            </a:r>
            <a:r>
              <a:rPr lang="en-US" b="1" dirty="0"/>
              <a:t>Armando Bacot</a:t>
            </a:r>
            <a:endParaRPr lang="en-US" dirty="0"/>
          </a:p>
        </p:txBody>
      </p:sp>
      <p:sp>
        <p:nvSpPr>
          <p:cNvPr id="3" name="Content Placeholder 2"/>
          <p:cNvSpPr>
            <a:spLocks noGrp="1"/>
          </p:cNvSpPr>
          <p:nvPr>
            <p:ph idx="1"/>
          </p:nvPr>
        </p:nvSpPr>
        <p:spPr>
          <a:xfrm>
            <a:off x="1066800" y="1676400"/>
            <a:ext cx="6553200" cy="4343400"/>
          </a:xfrm>
        </p:spPr>
        <p:txBody>
          <a:bodyPr>
            <a:normAutofit fontScale="92500" lnSpcReduction="20000"/>
          </a:bodyPr>
          <a:lstStyle/>
          <a:p>
            <a:endParaRPr lang="en-US" dirty="0" smtClean="0">
              <a:hlinkClick r:id="rId3"/>
            </a:endParaRPr>
          </a:p>
          <a:p>
            <a:r>
              <a:rPr lang="en-US" dirty="0" smtClean="0">
                <a:hlinkClick r:id="rId3"/>
              </a:rPr>
              <a:t>Bacot</a:t>
            </a:r>
            <a:r>
              <a:rPr lang="en-US" dirty="0" smtClean="0"/>
              <a:t> </a:t>
            </a:r>
            <a:r>
              <a:rPr lang="en-US" dirty="0"/>
              <a:t>is coming off his most dominant performance of the Big Dance, posting 20 points, 14 boards (eight offensive), and two blocks in Sunday's win over Saint Peter's. It was his 29th double-double of the 2021-22 campaign, tying him with Tim Duncan for the most in ACC history.</a:t>
            </a:r>
          </a:p>
          <a:p>
            <a:r>
              <a:rPr lang="en-US" dirty="0"/>
              <a:t>Williams is undoubtedly a huge step up from the Peacocks' undersized frontcourt, but Bacot torched the Blue Devils for 23 points on 10-of-11 shooting just last month at Cameron Indoor Stadium. Saturday's result could easily hinge on whoever wins the big man battle</a:t>
            </a:r>
            <a:r>
              <a:rPr lang="en-US" dirty="0" smtClean="0"/>
              <a:t>.</a:t>
            </a:r>
            <a:br>
              <a:rPr lang="en-US" dirty="0" smtClean="0"/>
            </a:br>
            <a:r>
              <a:rPr lang="en-US" dirty="0" smtClean="0"/>
              <a:t/>
            </a:r>
            <a:br>
              <a:rPr lang="en-US" dirty="0" smtClean="0"/>
            </a:br>
            <a:r>
              <a:rPr lang="en-US" dirty="0"/>
              <a:t>Source: </a:t>
            </a:r>
            <a:r>
              <a:rPr lang="en-US" dirty="0">
                <a:hlinkClick r:id="rId4"/>
              </a:rPr>
              <a:t>https://www.thescore.com/ncaab/news/2326440</a:t>
            </a:r>
            <a:endParaRPr lang="en-US" dirty="0"/>
          </a:p>
          <a:p>
            <a:endParaRPr lang="en-US"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3800" y="2667000"/>
            <a:ext cx="4202926" cy="2362200"/>
          </a:xfrm>
          <a:prstGeom prst="rect">
            <a:avLst/>
          </a:prstGeom>
        </p:spPr>
      </p:pic>
    </p:spTree>
    <p:extLst>
      <p:ext uri="{BB962C8B-B14F-4D97-AF65-F5344CB8AC3E}">
        <p14:creationId xmlns:p14="http://schemas.microsoft.com/office/powerpoint/2010/main" val="2316370819"/>
      </p:ext>
    </p:extLst>
  </p:cSld>
  <p:clrMapOvr>
    <a:masterClrMapping/>
  </p:clrMapOvr>
  <mc:AlternateContent xmlns:mc="http://schemas.openxmlformats.org/markup-compatibility/2006">
    <mc:Choice xmlns:p14="http://schemas.microsoft.com/office/powerpoint/2010/main" Requires="p14">
      <p:transition spd="slow" p14:dur="10000" advClick="0" advTm="10998">
        <p:fade/>
        <p:sndAc>
          <p:stSnd>
            <p:snd r:embed="rId2" name="camera.wav"/>
          </p:stSnd>
        </p:sndAc>
      </p:transition>
    </mc:Choice>
    <mc:Fallback>
      <p:transition spd="slow" advClick="0" advTm="10998">
        <p:fade/>
        <p:sndAc>
          <p:stSnd>
            <p:snd r:embed="rId2" name="camera.wav"/>
          </p:stSnd>
        </p:sndAc>
      </p:transition>
    </mc:Fallback>
  </mc:AlternateContent>
  <p:timing>
    <p:tnLst>
      <p:par>
        <p:cTn id="1" dur="indefinite" restart="never" nodeType="tmRoot"/>
      </p:par>
    </p:tnLst>
  </p:timing>
</p:sld>
</file>

<file path=ppt/theme/theme1.xml><?xml version="1.0" encoding="utf-8"?>
<a:theme xmlns:a="http://schemas.openxmlformats.org/drawingml/2006/main" name="Basketball 16x9">
  <a:themeElements>
    <a:clrScheme name="Custom 1">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1A559C"/>
      </a:hlink>
      <a:folHlink>
        <a:srgbClr val="1A559C"/>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ketball presentation (widescreen).potx" id="{CC5AF3F1-F1AD-46F5-B229-4E1329F06412}" vid="{B7E1BF64-2168-4738-AA42-CF7C9F7F9E95}"/>
    </a:ext>
  </a:extLst>
</a:theme>
</file>

<file path=ppt/theme/theme2.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asketball">
      <a:dk1>
        <a:sysClr val="windowText" lastClr="000000"/>
      </a:dk1>
      <a:lt1>
        <a:sysClr val="window" lastClr="FFFFFF"/>
      </a:lt1>
      <a:dk2>
        <a:srgbClr val="51270B"/>
      </a:dk2>
      <a:lt2>
        <a:srgbClr val="CAAF92"/>
      </a:lt2>
      <a:accent1>
        <a:srgbClr val="8C061E"/>
      </a:accent1>
      <a:accent2>
        <a:srgbClr val="CD0205"/>
      </a:accent2>
      <a:accent3>
        <a:srgbClr val="D05002"/>
      </a:accent3>
      <a:accent4>
        <a:srgbClr val="052A5E"/>
      </a:accent4>
      <a:accent5>
        <a:srgbClr val="1A559C"/>
      </a:accent5>
      <a:accent6>
        <a:srgbClr val="156645"/>
      </a:accent6>
      <a:hlink>
        <a:srgbClr val="D05002"/>
      </a:hlink>
      <a:folHlink>
        <a:srgbClr val="808080"/>
      </a:folHlink>
    </a:clrScheme>
    <a:fontScheme name="Impact - Franklin Gothic Medium">
      <a:majorFont>
        <a:latin typeface="Impact"/>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142</TotalTime>
  <Words>890</Words>
  <Application>Microsoft Office PowerPoint</Application>
  <PresentationFormat>Widescreen</PresentationFormat>
  <Paragraphs>47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Franklin Gothic Medium</vt:lpstr>
      <vt:lpstr>Impact</vt:lpstr>
      <vt:lpstr>Basketball 16x9</vt:lpstr>
      <vt:lpstr>North Carolina Tar Heels | History | College Basketball</vt:lpstr>
      <vt:lpstr>March Madness | UNC vs. Duke  </vt:lpstr>
      <vt:lpstr>Let’s look at some history and stats…</vt:lpstr>
      <vt:lpstr>Let’s look at more history and stats…</vt:lpstr>
      <vt:lpstr>Tar Heel Summary</vt:lpstr>
      <vt:lpstr>It’s Basketball History …</vt:lpstr>
      <vt:lpstr>How Tar Heels Got to the Final Four …</vt:lpstr>
      <vt:lpstr>A Tar Heels’ Star Player - Armando Bacot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Tar Heels | History | College Basketball</dc:title>
  <dc:creator>Michael McCulley</dc:creator>
  <cp:lastModifiedBy>Michael McCulley</cp:lastModifiedBy>
  <cp:revision>21</cp:revision>
  <dcterms:created xsi:type="dcterms:W3CDTF">2022-03-31T18:45:29Z</dcterms:created>
  <dcterms:modified xsi:type="dcterms:W3CDTF">2022-04-01T19:38:57Z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